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72" r:id="rId7"/>
    <p:sldId id="273" r:id="rId8"/>
    <p:sldId id="262" r:id="rId9"/>
    <p:sldId id="263" r:id="rId10"/>
    <p:sldId id="264" r:id="rId11"/>
    <p:sldId id="267" r:id="rId12"/>
    <p:sldId id="270" r:id="rId13"/>
    <p:sldId id="271" r:id="rId14"/>
    <p:sldId id="266" r:id="rId15"/>
    <p:sldId id="281" r:id="rId16"/>
    <p:sldId id="280" r:id="rId17"/>
    <p:sldId id="275" r:id="rId18"/>
    <p:sldId id="276" r:id="rId19"/>
    <p:sldId id="277" r:id="rId20"/>
    <p:sldId id="284" r:id="rId21"/>
    <p:sldId id="286" r:id="rId22"/>
    <p:sldId id="285" r:id="rId23"/>
    <p:sldId id="287"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95" autoAdjust="0"/>
    <p:restoredTop sz="94660"/>
  </p:normalViewPr>
  <p:slideViewPr>
    <p:cSldViewPr>
      <p:cViewPr varScale="1">
        <p:scale>
          <a:sx n="78" d="100"/>
          <a:sy n="78" d="100"/>
        </p:scale>
        <p:origin x="88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34786-D76D-F6DF-005C-D0E904F959B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35C106-8A2B-040A-2B14-2AE6E232C7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1098E2F-0715-3ABE-37C6-16FA1FE1AC09}"/>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248E80D6-6A4A-7C5D-435C-0B0BEC3EB0D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5FD3B2-B592-4DA2-484C-6CBF1C5EE08A}"/>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1062858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CFFC4-9218-7A1C-3670-0DDFD78B5D7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A9AFE74-D661-C4F3-795A-D1A07CFAFE3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65FA64A-0D11-7DF4-CB5E-DEFFBA18A3FF}"/>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2DE4735B-C6E0-0BC8-C421-006714DBA60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8062C8F-C3A8-C1C0-7647-F3DC47FED8D2}"/>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172396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C5540-FAE9-E36C-03F6-7EC2BFB4D47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D129532-0165-D240-9A3B-4F016FF0EF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85A0022-BC1B-6C33-A252-D523DA63B215}"/>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B9AF3852-4056-D8E0-6FD3-24A290A1933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BEEAB24-6369-ACAD-C00C-07FFC85A6657}"/>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960042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52362E-8620-4CA9-2F0D-25F69D2033A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CCCF6D4-0148-C8CE-541E-9840CA5D9E8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D7FC93E-F8CC-39E6-250F-EEE746F1EF2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F24AA10-557D-D7F2-8D69-3651D033D2C9}"/>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6" name="Fußzeilenplatzhalter 5">
            <a:extLst>
              <a:ext uri="{FF2B5EF4-FFF2-40B4-BE49-F238E27FC236}">
                <a16:creationId xmlns:a16="http://schemas.microsoft.com/office/drawing/2014/main" id="{51C96445-2C22-4146-04EF-93D0D65745F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719D0A7-FFDD-A32D-DD20-BF99ACEA48E0}"/>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3250019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A916D-6F1D-12E5-0DB0-4A3358B5A9B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643D569-2516-52C1-C59B-0E7EF17CE0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8CEB8E8-6448-26A4-64FF-C24B4EB12BB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8A586ED-F6DD-92F7-71FB-27DD0E5A3B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50FF1B-9622-E7A2-4AAD-1D644CCDB6F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2279C92-89AC-E793-F888-E9D2BA1D6CB6}"/>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8" name="Fußzeilenplatzhalter 7">
            <a:extLst>
              <a:ext uri="{FF2B5EF4-FFF2-40B4-BE49-F238E27FC236}">
                <a16:creationId xmlns:a16="http://schemas.microsoft.com/office/drawing/2014/main" id="{A7EFC0CC-E3D2-6E72-13EF-2EFD03D0CF6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B2E2B7B5-4745-0B28-75F4-F3548654C3DC}"/>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286953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0C683C-EBDF-65E0-A809-15940B71E6D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8D3162D-12C0-D76B-B1AF-D0BF1BABE4FB}"/>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4" name="Fußzeilenplatzhalter 3">
            <a:extLst>
              <a:ext uri="{FF2B5EF4-FFF2-40B4-BE49-F238E27FC236}">
                <a16:creationId xmlns:a16="http://schemas.microsoft.com/office/drawing/2014/main" id="{125B6E1F-1A0A-32EF-42B8-497A4355B78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06BDE0B-2E5D-1FFB-8C7C-496AA4ABF860}"/>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029698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170A753-4B53-CE52-E45B-B5B2393BB1A4}"/>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3" name="Fußzeilenplatzhalter 2">
            <a:extLst>
              <a:ext uri="{FF2B5EF4-FFF2-40B4-BE49-F238E27FC236}">
                <a16:creationId xmlns:a16="http://schemas.microsoft.com/office/drawing/2014/main" id="{A733DB80-E512-C428-F73B-C7E8D63E2C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C78B3F5-F312-5BA4-9799-07F6DB53FC36}"/>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771100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5CB0E4-91F6-6A3E-E842-73500BD2C2B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512B771E-19FE-1706-8681-C3C741E7D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5024401-1A79-D1B2-4F42-7469368F11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CA3455D-BD88-0EEE-E11C-6FCEC760D66D}"/>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6" name="Fußzeilenplatzhalter 5">
            <a:extLst>
              <a:ext uri="{FF2B5EF4-FFF2-40B4-BE49-F238E27FC236}">
                <a16:creationId xmlns:a16="http://schemas.microsoft.com/office/drawing/2014/main" id="{74CFEC38-91F7-2409-E90F-678A3AD2185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57E6B0-22CF-510F-AE2D-1FF965D30A8C}"/>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174751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563E7B-73B1-6532-994F-F461D13588B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A0BC5A9C-1723-8173-7694-7D54116285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1C07228-87B9-20D1-C157-35853E54E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8D4FEF4-38E8-6495-BEF0-BD405776D527}"/>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6" name="Fußzeilenplatzhalter 5">
            <a:extLst>
              <a:ext uri="{FF2B5EF4-FFF2-40B4-BE49-F238E27FC236}">
                <a16:creationId xmlns:a16="http://schemas.microsoft.com/office/drawing/2014/main" id="{93EDCAFC-E722-AD6A-5AD9-99980E62B8C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6B2D7C7-A523-2293-7537-52F51356C352}"/>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40877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E4ED06-D60E-D0E2-A225-BB4C1BFA9F0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950E477-B770-3B15-A457-9C1B48264D1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1A7BE04-6B76-2850-C45E-40F10276196B}"/>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AE99C227-D3D7-8208-B559-8B33815B0AC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8893DD7-03C0-E004-1C69-39A0060496B0}"/>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1771664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7AEFD77-30CD-4F96-FED6-5BC5D733424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69257D7-A4C6-D76D-DE2C-4E7B9ADAE01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FAA0C21-2DE2-923D-5B72-AF0AFBEFC433}"/>
              </a:ext>
            </a:extLst>
          </p:cNvPr>
          <p:cNvSpPr>
            <a:spLocks noGrp="1"/>
          </p:cNvSpPr>
          <p:nvPr>
            <p:ph type="dt" sz="half" idx="10"/>
          </p:nvPr>
        </p:nvSpPr>
        <p:spPr/>
        <p:txBody>
          <a:body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AC2A2077-C4A7-6023-4894-85125EA5CE0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518FF9-738A-F4B2-3248-1E62400135A2}"/>
              </a:ext>
            </a:extLst>
          </p:cNvPr>
          <p:cNvSpPr>
            <a:spLocks noGrp="1"/>
          </p:cNvSpPr>
          <p:nvPr>
            <p:ph type="sldNum" sz="quarter" idx="12"/>
          </p:nvPr>
        </p:nvSpPr>
        <p:spPr/>
        <p:txBody>
          <a:bodyPr/>
          <a:lstStyle/>
          <a:p>
            <a:fld id="{C6E4C0DA-9999-4164-A532-73E51C3620AE}" type="slidenum">
              <a:rPr lang="de-DE" smtClean="0"/>
              <a:t>‹Nr.›</a:t>
            </a:fld>
            <a:endParaRPr lang="de-DE"/>
          </a:p>
        </p:txBody>
      </p:sp>
    </p:spTree>
    <p:extLst>
      <p:ext uri="{BB962C8B-B14F-4D97-AF65-F5344CB8AC3E}">
        <p14:creationId xmlns:p14="http://schemas.microsoft.com/office/powerpoint/2010/main" val="2507674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2F9FC06-E992-3D7D-FE80-760E62732D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2D0C99A-A303-03DA-8810-B78AE88E5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C1394AA-A02E-39C5-F455-E6B08F269A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F9327-7B0D-4CDF-87BA-6646824F4EB7}" type="datetimeFigureOut">
              <a:rPr lang="de-DE" smtClean="0"/>
              <a:t>15.04.2026</a:t>
            </a:fld>
            <a:endParaRPr lang="de-DE"/>
          </a:p>
        </p:txBody>
      </p:sp>
      <p:sp>
        <p:nvSpPr>
          <p:cNvPr id="5" name="Fußzeilenplatzhalter 4">
            <a:extLst>
              <a:ext uri="{FF2B5EF4-FFF2-40B4-BE49-F238E27FC236}">
                <a16:creationId xmlns:a16="http://schemas.microsoft.com/office/drawing/2014/main" id="{B97382E0-89F7-E04D-7A79-194348F059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106B62E0-F18D-4858-1253-DB4E20FDFF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E4C0DA-9999-4164-A532-73E51C3620AE}" type="slidenum">
              <a:rPr lang="de-DE" smtClean="0"/>
              <a:t>‹Nr.›</a:t>
            </a:fld>
            <a:endParaRPr lang="de-DE"/>
          </a:p>
        </p:txBody>
      </p:sp>
    </p:spTree>
    <p:extLst>
      <p:ext uri="{BB962C8B-B14F-4D97-AF65-F5344CB8AC3E}">
        <p14:creationId xmlns:p14="http://schemas.microsoft.com/office/powerpoint/2010/main" val="587475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sv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www.chinator.info/pavilion.htm" TargetMode="External"/><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 Id="rId5" Type="http://schemas.openxmlformats.org/officeDocument/2006/relationships/image" Target="../media/image54.jpeg"/><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hyperlink" Target="http://www.silkrail.de/" TargetMode="External"/><Relationship Id="rId2" Type="http://schemas.openxmlformats.org/officeDocument/2006/relationships/hyperlink" Target="http://www.ludzuweit.de/" TargetMode="Externa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3883E-66DC-8193-B54B-237588EA4DDE}"/>
              </a:ext>
            </a:extLst>
          </p:cNvPr>
          <p:cNvSpPr>
            <a:spLocks noGrp="1"/>
          </p:cNvSpPr>
          <p:nvPr>
            <p:ph type="ctrTitle"/>
          </p:nvPr>
        </p:nvSpPr>
        <p:spPr>
          <a:solidFill>
            <a:schemeClr val="accent6">
              <a:lumMod val="40000"/>
              <a:lumOff val="60000"/>
            </a:schemeClr>
          </a:solidFill>
        </p:spPr>
        <p:txBody>
          <a:bodyPr/>
          <a:lstStyle/>
          <a:p>
            <a:r>
              <a:rPr lang="de-DE" dirty="0"/>
              <a:t>40 Jahre Shanghai-Hamburg</a:t>
            </a:r>
          </a:p>
        </p:txBody>
      </p:sp>
      <p:sp>
        <p:nvSpPr>
          <p:cNvPr id="3" name="Untertitel 2">
            <a:extLst>
              <a:ext uri="{FF2B5EF4-FFF2-40B4-BE49-F238E27FC236}">
                <a16:creationId xmlns:a16="http://schemas.microsoft.com/office/drawing/2014/main" id="{F72E6D9F-1D01-730C-3775-B4FC8A35758D}"/>
              </a:ext>
            </a:extLst>
          </p:cNvPr>
          <p:cNvSpPr>
            <a:spLocks noGrp="1"/>
          </p:cNvSpPr>
          <p:nvPr>
            <p:ph type="subTitle" idx="1"/>
          </p:nvPr>
        </p:nvSpPr>
        <p:spPr/>
        <p:txBody>
          <a:bodyPr>
            <a:normAutofit/>
          </a:bodyPr>
          <a:lstStyle/>
          <a:p>
            <a:r>
              <a:rPr lang="de-DE" sz="3200" dirty="0"/>
              <a:t>Geschichte einer eurasischen Künstlerfreundschaft </a:t>
            </a:r>
          </a:p>
        </p:txBody>
      </p:sp>
    </p:spTree>
    <p:extLst>
      <p:ext uri="{BB962C8B-B14F-4D97-AF65-F5344CB8AC3E}">
        <p14:creationId xmlns:p14="http://schemas.microsoft.com/office/powerpoint/2010/main" val="1247763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83105563-946D-04E2-1DD8-A6E56FFC950C}"/>
              </a:ext>
            </a:extLst>
          </p:cNvPr>
          <p:cNvSpPr txBox="1"/>
          <p:nvPr/>
        </p:nvSpPr>
        <p:spPr>
          <a:xfrm>
            <a:off x="963561" y="1317523"/>
            <a:ext cx="8180439" cy="4154984"/>
          </a:xfrm>
          <a:prstGeom prst="rect">
            <a:avLst/>
          </a:prstGeom>
          <a:noFill/>
        </p:spPr>
        <p:txBody>
          <a:bodyPr wrap="square">
            <a:spAutoFit/>
          </a:bodyPr>
          <a:lstStyle/>
          <a:p>
            <a:r>
              <a:rPr lang="de-DE" sz="2400" dirty="0">
                <a:effectLst/>
                <a:latin typeface="Calibri" panose="020F0502020204030204" pitchFamily="34" charset="0"/>
                <a:ea typeface="Times New Roman" panose="02020603050405020304" pitchFamily="18" charset="0"/>
              </a:rPr>
              <a:t>1986 Städtepartner</a:t>
            </a:r>
            <a:r>
              <a:rPr lang="de-DE" sz="2400" dirty="0">
                <a:latin typeface="Calibri" panose="020F0502020204030204" pitchFamily="34" charset="0"/>
                <a:ea typeface="Times New Roman" panose="02020603050405020304" pitchFamily="18" charset="0"/>
              </a:rPr>
              <a:t>schaft </a:t>
            </a:r>
            <a:br>
              <a:rPr lang="de-DE" sz="2400" dirty="0">
                <a:latin typeface="Calibri" panose="020F0502020204030204" pitchFamily="34" charset="0"/>
                <a:ea typeface="Times New Roman" panose="02020603050405020304" pitchFamily="18" charset="0"/>
              </a:rPr>
            </a:br>
            <a:r>
              <a:rPr lang="de-DE" sz="2400" dirty="0">
                <a:latin typeface="Calibri" panose="020F0502020204030204" pitchFamily="34" charset="0"/>
                <a:ea typeface="Times New Roman" panose="02020603050405020304" pitchFamily="18" charset="0"/>
              </a:rPr>
              <a:t>Hamburg Shanghai</a:t>
            </a:r>
          </a:p>
          <a:p>
            <a:endParaRPr lang="de-DE" sz="2400" dirty="0">
              <a:latin typeface="Calibri" panose="020F0502020204030204" pitchFamily="34" charset="0"/>
              <a:ea typeface="Times New Roman" panose="02020603050405020304" pitchFamily="18" charset="0"/>
            </a:endParaRPr>
          </a:p>
          <a:p>
            <a:r>
              <a:rPr lang="de-DE" sz="2400" dirty="0">
                <a:latin typeface="Calibri" panose="020F0502020204030204" pitchFamily="34" charset="0"/>
              </a:rPr>
              <a:t>1987 Erster Besuch an der </a:t>
            </a:r>
            <a:br>
              <a:rPr lang="de-DE" sz="2400" dirty="0">
                <a:latin typeface="Calibri" panose="020F0502020204030204" pitchFamily="34" charset="0"/>
              </a:rPr>
            </a:br>
            <a:r>
              <a:rPr lang="de-DE" sz="2400" dirty="0">
                <a:latin typeface="Calibri" panose="020F0502020204030204" pitchFamily="34" charset="0"/>
              </a:rPr>
              <a:t>Tongji-Universität</a:t>
            </a:r>
          </a:p>
          <a:p>
            <a:endParaRPr lang="de-DE" sz="2400" dirty="0">
              <a:latin typeface="Calibri" panose="020F0502020204030204" pitchFamily="34" charset="0"/>
            </a:endParaRPr>
          </a:p>
          <a:p>
            <a:r>
              <a:rPr lang="de-DE" sz="2400" dirty="0">
                <a:latin typeface="Calibri" panose="020F0502020204030204" pitchFamily="34" charset="0"/>
              </a:rPr>
              <a:t>1988-1988 Abschluss-</a:t>
            </a:r>
            <a:br>
              <a:rPr lang="de-DE" sz="2400" dirty="0">
                <a:latin typeface="Calibri" panose="020F0502020204030204" pitchFamily="34" charset="0"/>
              </a:rPr>
            </a:br>
            <a:r>
              <a:rPr lang="de-DE" sz="2400" dirty="0" err="1">
                <a:latin typeface="Calibri" panose="020F0502020204030204" pitchFamily="34" charset="0"/>
              </a:rPr>
              <a:t>semester</a:t>
            </a:r>
            <a:r>
              <a:rPr lang="de-DE" sz="2400" dirty="0">
                <a:latin typeface="Calibri" panose="020F0502020204030204" pitchFamily="34" charset="0"/>
              </a:rPr>
              <a:t> Kunst und </a:t>
            </a:r>
          </a:p>
          <a:p>
            <a:r>
              <a:rPr lang="de-DE" sz="2400" dirty="0">
                <a:latin typeface="Calibri" panose="020F0502020204030204" pitchFamily="34" charset="0"/>
              </a:rPr>
              <a:t>Gestaltung Ulf Ludzuweit </a:t>
            </a:r>
          </a:p>
          <a:p>
            <a:r>
              <a:rPr lang="de-DE" sz="2400" dirty="0">
                <a:latin typeface="Calibri" panose="020F0502020204030204" pitchFamily="34" charset="0"/>
              </a:rPr>
              <a:t>bei Prof. Liu Keming und </a:t>
            </a:r>
            <a:br>
              <a:rPr lang="de-DE" sz="2400" dirty="0">
                <a:latin typeface="Calibri" panose="020F0502020204030204" pitchFamily="34" charset="0"/>
              </a:rPr>
            </a:br>
            <a:r>
              <a:rPr lang="de-DE" sz="2400" dirty="0">
                <a:latin typeface="Calibri" panose="020F0502020204030204" pitchFamily="34" charset="0"/>
              </a:rPr>
              <a:t>Jin Tia</a:t>
            </a:r>
            <a:endParaRPr lang="de-DE" sz="2400" dirty="0"/>
          </a:p>
        </p:txBody>
      </p:sp>
      <p:pic>
        <p:nvPicPr>
          <p:cNvPr id="5" name="Grafik 4">
            <a:extLst>
              <a:ext uri="{FF2B5EF4-FFF2-40B4-BE49-F238E27FC236}">
                <a16:creationId xmlns:a16="http://schemas.microsoft.com/office/drawing/2014/main" id="{1DB0D49A-8D3D-80B7-5298-19E1CF7BFA8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55840" y="1023937"/>
            <a:ext cx="6877050" cy="4810125"/>
          </a:xfrm>
          <a:prstGeom prst="rect">
            <a:avLst/>
          </a:prstGeom>
        </p:spPr>
      </p:pic>
    </p:spTree>
    <p:extLst>
      <p:ext uri="{BB962C8B-B14F-4D97-AF65-F5344CB8AC3E}">
        <p14:creationId xmlns:p14="http://schemas.microsoft.com/office/powerpoint/2010/main" val="609429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72FC31-D50C-773F-BFDB-5A4DAB0A4849}"/>
              </a:ext>
            </a:extLst>
          </p:cNvPr>
          <p:cNvSpPr>
            <a:spLocks noGrp="1"/>
          </p:cNvSpPr>
          <p:nvPr>
            <p:ph type="title"/>
          </p:nvPr>
        </p:nvSpPr>
        <p:spPr>
          <a:xfrm>
            <a:off x="838200" y="188641"/>
            <a:ext cx="10515600" cy="1502048"/>
          </a:xfrm>
        </p:spPr>
        <p:txBody>
          <a:bodyPr>
            <a:normAutofit fontScale="90000"/>
          </a:bodyPr>
          <a:lstStyle/>
          <a:p>
            <a:pPr algn="ctr"/>
            <a:r>
              <a:rPr lang="de-DE" b="1" dirty="0"/>
              <a:t>1988 – Shanghai – eine Stadt im Aufbruch</a:t>
            </a:r>
            <a:br>
              <a:rPr lang="de-DE" dirty="0"/>
            </a:br>
            <a:br>
              <a:rPr lang="de-DE" dirty="0"/>
            </a:br>
            <a:endParaRPr lang="de-DE" dirty="0"/>
          </a:p>
        </p:txBody>
      </p:sp>
      <p:pic>
        <p:nvPicPr>
          <p:cNvPr id="4" name="Grafik 3">
            <a:extLst>
              <a:ext uri="{FF2B5EF4-FFF2-40B4-BE49-F238E27FC236}">
                <a16:creationId xmlns:a16="http://schemas.microsoft.com/office/drawing/2014/main" id="{1F7B60A6-87C7-BE58-3329-6C3EC499204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41223" y="700744"/>
            <a:ext cx="4406707" cy="3096768"/>
          </a:xfrm>
          <a:prstGeom prst="rect">
            <a:avLst/>
          </a:prstGeom>
        </p:spPr>
      </p:pic>
      <p:pic>
        <p:nvPicPr>
          <p:cNvPr id="6" name="Grafik 5">
            <a:extLst>
              <a:ext uri="{FF2B5EF4-FFF2-40B4-BE49-F238E27FC236}">
                <a16:creationId xmlns:a16="http://schemas.microsoft.com/office/drawing/2014/main" id="{2551D9EA-4F62-65EB-17D4-5589FFF1CC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750" y="700744"/>
            <a:ext cx="4389120" cy="3096768"/>
          </a:xfrm>
          <a:prstGeom prst="rect">
            <a:avLst/>
          </a:prstGeom>
        </p:spPr>
      </p:pic>
      <p:pic>
        <p:nvPicPr>
          <p:cNvPr id="8" name="Grafik 7">
            <a:extLst>
              <a:ext uri="{FF2B5EF4-FFF2-40B4-BE49-F238E27FC236}">
                <a16:creationId xmlns:a16="http://schemas.microsoft.com/office/drawing/2014/main" id="{05A89EA0-371E-79F8-895B-BB3B577A18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9750" y="3955675"/>
            <a:ext cx="4389120" cy="2902325"/>
          </a:xfrm>
          <a:prstGeom prst="rect">
            <a:avLst/>
          </a:prstGeom>
        </p:spPr>
      </p:pic>
      <p:pic>
        <p:nvPicPr>
          <p:cNvPr id="10" name="Grafik 9">
            <a:extLst>
              <a:ext uri="{FF2B5EF4-FFF2-40B4-BE49-F238E27FC236}">
                <a16:creationId xmlns:a16="http://schemas.microsoft.com/office/drawing/2014/main" id="{AE493D72-43AF-5850-53D6-15DC1317CD1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36586" y="3971343"/>
            <a:ext cx="4015979" cy="2886657"/>
          </a:xfrm>
          <a:prstGeom prst="rect">
            <a:avLst/>
          </a:prstGeom>
        </p:spPr>
      </p:pic>
    </p:spTree>
    <p:extLst>
      <p:ext uri="{BB962C8B-B14F-4D97-AF65-F5344CB8AC3E}">
        <p14:creationId xmlns:p14="http://schemas.microsoft.com/office/powerpoint/2010/main" val="927861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D23209-BA98-39F2-A83F-6B06EE0D2566}"/>
              </a:ext>
            </a:extLst>
          </p:cNvPr>
          <p:cNvSpPr>
            <a:spLocks noGrp="1"/>
          </p:cNvSpPr>
          <p:nvPr>
            <p:ph type="title"/>
          </p:nvPr>
        </p:nvSpPr>
        <p:spPr/>
        <p:txBody>
          <a:bodyPr/>
          <a:lstStyle/>
          <a:p>
            <a:pPr algn="ctr"/>
            <a:r>
              <a:rPr lang="de-DE" b="1" dirty="0"/>
              <a:t>  </a:t>
            </a:r>
          </a:p>
        </p:txBody>
      </p:sp>
      <p:pic>
        <p:nvPicPr>
          <p:cNvPr id="14" name="Inhaltsplatzhalter 13">
            <a:extLst>
              <a:ext uri="{FF2B5EF4-FFF2-40B4-BE49-F238E27FC236}">
                <a16:creationId xmlns:a16="http://schemas.microsoft.com/office/drawing/2014/main" id="{779916DA-43D4-666D-6953-03647A5062CC}"/>
              </a:ext>
            </a:extLst>
          </p:cNvPr>
          <p:cNvPicPr>
            <a:picLocks noGrp="1" noChangeAspect="1"/>
          </p:cNvPicPr>
          <p:nvPr>
            <p:ph sz="half" idx="2"/>
          </p:nvPr>
        </p:nvPicPr>
        <p:blipFill>
          <a:blip>
            <a:extLst>
              <a:ext uri="{96DAC541-7B7A-43D3-8B79-37D633B846F1}">
                <asvg:svgBlip xmlns:asvg="http://schemas.microsoft.com/office/drawing/2016/SVG/main" r:embed="rId2"/>
              </a:ext>
            </a:extLst>
          </a:blip>
          <a:stretch>
            <a:fillRect/>
          </a:stretch>
        </p:blipFill>
        <p:spPr>
          <a:xfrm>
            <a:off x="1919536" y="554024"/>
            <a:ext cx="9513395" cy="947763"/>
          </a:xfrm>
          <a:prstGeom prst="rect">
            <a:avLst/>
          </a:prstGeom>
        </p:spPr>
      </p:pic>
      <p:sp>
        <p:nvSpPr>
          <p:cNvPr id="11" name="Inhaltsplatzhalter 10">
            <a:extLst>
              <a:ext uri="{FF2B5EF4-FFF2-40B4-BE49-F238E27FC236}">
                <a16:creationId xmlns:a16="http://schemas.microsoft.com/office/drawing/2014/main" id="{0E09BA94-61CC-9BD2-986E-9A4A2115B745}"/>
              </a:ext>
            </a:extLst>
          </p:cNvPr>
          <p:cNvSpPr>
            <a:spLocks noGrp="1"/>
          </p:cNvSpPr>
          <p:nvPr>
            <p:ph sz="half" idx="1"/>
          </p:nvPr>
        </p:nvSpPr>
        <p:spPr/>
        <p:txBody>
          <a:bodyPr/>
          <a:lstStyle/>
          <a:p>
            <a:endParaRPr lang="de-DE" dirty="0"/>
          </a:p>
          <a:p>
            <a:r>
              <a:rPr lang="de-DE" dirty="0"/>
              <a:t>Warum freie Kunst als Ausgangspunkt für Architektur und Stadtentwicklung?</a:t>
            </a:r>
          </a:p>
          <a:p>
            <a:endParaRPr lang="de-DE" dirty="0"/>
          </a:p>
          <a:p>
            <a:r>
              <a:rPr lang="de-DE" dirty="0"/>
              <a:t>Der Mensch steht im Zentrum aller Planungen</a:t>
            </a:r>
          </a:p>
          <a:p>
            <a:pPr marL="0" indent="0">
              <a:buNone/>
            </a:pPr>
            <a:r>
              <a:rPr lang="de-DE" dirty="0"/>
              <a:t> </a:t>
            </a:r>
          </a:p>
        </p:txBody>
      </p:sp>
      <p:pic>
        <p:nvPicPr>
          <p:cNvPr id="16" name="Grafik 15">
            <a:extLst>
              <a:ext uri="{FF2B5EF4-FFF2-40B4-BE49-F238E27FC236}">
                <a16:creationId xmlns:a16="http://schemas.microsoft.com/office/drawing/2014/main" id="{073CCC30-9013-4284-E2D5-4CB4B055B8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2202" y="2204864"/>
            <a:ext cx="5472608" cy="3829338"/>
          </a:xfrm>
          <a:prstGeom prst="rect">
            <a:avLst/>
          </a:prstGeom>
        </p:spPr>
      </p:pic>
    </p:spTree>
    <p:extLst>
      <p:ext uri="{BB962C8B-B14F-4D97-AF65-F5344CB8AC3E}">
        <p14:creationId xmlns:p14="http://schemas.microsoft.com/office/powerpoint/2010/main" val="152301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842AF-70DE-2FDF-AFA0-BD41ABF0FEDE}"/>
              </a:ext>
            </a:extLst>
          </p:cNvPr>
          <p:cNvSpPr>
            <a:spLocks noGrp="1"/>
          </p:cNvSpPr>
          <p:nvPr>
            <p:ph type="title"/>
          </p:nvPr>
        </p:nvSpPr>
        <p:spPr/>
        <p:txBody>
          <a:bodyPr/>
          <a:lstStyle/>
          <a:p>
            <a:r>
              <a:rPr lang="de-DE" dirty="0"/>
              <a:t>  </a:t>
            </a:r>
          </a:p>
        </p:txBody>
      </p:sp>
      <p:pic>
        <p:nvPicPr>
          <p:cNvPr id="8" name="Inhaltsplatzhalter 7">
            <a:extLst>
              <a:ext uri="{FF2B5EF4-FFF2-40B4-BE49-F238E27FC236}">
                <a16:creationId xmlns:a16="http://schemas.microsoft.com/office/drawing/2014/main" id="{DF340913-3BC9-9A11-0C34-DD9403CF326B}"/>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456040" y="157544"/>
            <a:ext cx="4352544" cy="3066288"/>
          </a:xfrm>
          <a:prstGeom prst="rect">
            <a:avLst/>
          </a:prstGeom>
        </p:spPr>
      </p:pic>
      <p:pic>
        <p:nvPicPr>
          <p:cNvPr id="10" name="Grafik 9">
            <a:extLst>
              <a:ext uri="{FF2B5EF4-FFF2-40B4-BE49-F238E27FC236}">
                <a16:creationId xmlns:a16="http://schemas.microsoft.com/office/drawing/2014/main" id="{C0397BFF-09D6-9AAA-EE91-EC36AE4C92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5440" y="255905"/>
            <a:ext cx="4419600" cy="3139440"/>
          </a:xfrm>
          <a:prstGeom prst="rect">
            <a:avLst/>
          </a:prstGeom>
        </p:spPr>
      </p:pic>
      <p:pic>
        <p:nvPicPr>
          <p:cNvPr id="12" name="Grafik 11">
            <a:extLst>
              <a:ext uri="{FF2B5EF4-FFF2-40B4-BE49-F238E27FC236}">
                <a16:creationId xmlns:a16="http://schemas.microsoft.com/office/drawing/2014/main" id="{62C7AADC-DEE4-F00A-9DDF-711BDA8940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4226" y="3535806"/>
            <a:ext cx="4350814" cy="3066288"/>
          </a:xfrm>
          <a:prstGeom prst="rect">
            <a:avLst/>
          </a:prstGeom>
        </p:spPr>
      </p:pic>
      <p:sp>
        <p:nvSpPr>
          <p:cNvPr id="14" name="Inhaltsplatzhalter 13">
            <a:extLst>
              <a:ext uri="{FF2B5EF4-FFF2-40B4-BE49-F238E27FC236}">
                <a16:creationId xmlns:a16="http://schemas.microsoft.com/office/drawing/2014/main" id="{5438D6A2-3CDF-E001-1FF3-DEE832632644}"/>
              </a:ext>
            </a:extLst>
          </p:cNvPr>
          <p:cNvSpPr>
            <a:spLocks noGrp="1"/>
          </p:cNvSpPr>
          <p:nvPr>
            <p:ph sz="half" idx="1"/>
          </p:nvPr>
        </p:nvSpPr>
        <p:spPr>
          <a:xfrm flipV="1">
            <a:off x="838200" y="6602094"/>
            <a:ext cx="5181600" cy="1435418"/>
          </a:xfrm>
        </p:spPr>
        <p:txBody>
          <a:bodyPr/>
          <a:lstStyle/>
          <a:p>
            <a:endParaRPr lang="de-DE" dirty="0"/>
          </a:p>
        </p:txBody>
      </p:sp>
      <p:pic>
        <p:nvPicPr>
          <p:cNvPr id="17" name="Inhaltsplatzhalter 5">
            <a:extLst>
              <a:ext uri="{FF2B5EF4-FFF2-40B4-BE49-F238E27FC236}">
                <a16:creationId xmlns:a16="http://schemas.microsoft.com/office/drawing/2014/main" id="{AFB60B9D-87E3-A361-C3B4-7062E7D30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96407" y="3429000"/>
            <a:ext cx="4426490" cy="3139440"/>
          </a:xfrm>
          <a:prstGeom prst="rect">
            <a:avLst/>
          </a:prstGeom>
        </p:spPr>
      </p:pic>
    </p:spTree>
    <p:extLst>
      <p:ext uri="{BB962C8B-B14F-4D97-AF65-F5344CB8AC3E}">
        <p14:creationId xmlns:p14="http://schemas.microsoft.com/office/powerpoint/2010/main" val="3871992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F38E601-4B02-49B4-0088-D526FE7141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8567" y="482150"/>
            <a:ext cx="4434840" cy="6149340"/>
          </a:xfrm>
          <a:prstGeom prst="rect">
            <a:avLst/>
          </a:prstGeom>
        </p:spPr>
      </p:pic>
      <p:pic>
        <p:nvPicPr>
          <p:cNvPr id="9" name="Grafik 8">
            <a:extLst>
              <a:ext uri="{FF2B5EF4-FFF2-40B4-BE49-F238E27FC236}">
                <a16:creationId xmlns:a16="http://schemas.microsoft.com/office/drawing/2014/main" id="{51F56A32-16F7-CDA8-BF0E-354ADB673B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8595" y="525780"/>
            <a:ext cx="4472940" cy="5806440"/>
          </a:xfrm>
          <a:prstGeom prst="rect">
            <a:avLst/>
          </a:prstGeom>
        </p:spPr>
      </p:pic>
    </p:spTree>
    <p:extLst>
      <p:ext uri="{BB962C8B-B14F-4D97-AF65-F5344CB8AC3E}">
        <p14:creationId xmlns:p14="http://schemas.microsoft.com/office/powerpoint/2010/main" val="125722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0E0011D-0793-14E3-B9CF-E9862DDE99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2193" y="617220"/>
            <a:ext cx="4434840" cy="5623560"/>
          </a:xfrm>
          <a:prstGeom prst="rect">
            <a:avLst/>
          </a:prstGeom>
        </p:spPr>
      </p:pic>
      <p:pic>
        <p:nvPicPr>
          <p:cNvPr id="7" name="Grafik 6">
            <a:extLst>
              <a:ext uri="{FF2B5EF4-FFF2-40B4-BE49-F238E27FC236}">
                <a16:creationId xmlns:a16="http://schemas.microsoft.com/office/drawing/2014/main" id="{BEB6C53E-6EAF-68AF-500D-F5E9604D9A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69264" y="373380"/>
            <a:ext cx="4434840" cy="6111240"/>
          </a:xfrm>
          <a:prstGeom prst="rect">
            <a:avLst/>
          </a:prstGeom>
        </p:spPr>
      </p:pic>
    </p:spTree>
    <p:extLst>
      <p:ext uri="{BB962C8B-B14F-4D97-AF65-F5344CB8AC3E}">
        <p14:creationId xmlns:p14="http://schemas.microsoft.com/office/powerpoint/2010/main" val="1650938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AF9F34-3CEF-6455-D81C-1585A28FBF5C}"/>
              </a:ext>
            </a:extLst>
          </p:cNvPr>
          <p:cNvSpPr>
            <a:spLocks noGrp="1"/>
          </p:cNvSpPr>
          <p:nvPr>
            <p:ph type="title"/>
          </p:nvPr>
        </p:nvSpPr>
        <p:spPr/>
        <p:txBody>
          <a:bodyPr/>
          <a:lstStyle/>
          <a:p>
            <a:pPr algn="ctr"/>
            <a:r>
              <a:rPr lang="de-DE" b="1" dirty="0"/>
              <a:t>Prof. Jin Yia auf den Spuren des Bauhauses</a:t>
            </a:r>
          </a:p>
        </p:txBody>
      </p:sp>
      <p:pic>
        <p:nvPicPr>
          <p:cNvPr id="6" name="Inhaltsplatzhalter 5">
            <a:extLst>
              <a:ext uri="{FF2B5EF4-FFF2-40B4-BE49-F238E27FC236}">
                <a16:creationId xmlns:a16="http://schemas.microsoft.com/office/drawing/2014/main" id="{296BD11C-4733-4F38-1EA5-6A5992BC1A1D}"/>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818511" y="1825625"/>
            <a:ext cx="3220977" cy="4351338"/>
          </a:xfrm>
          <a:prstGeom prst="rect">
            <a:avLst/>
          </a:prstGeom>
        </p:spPr>
      </p:pic>
      <p:pic>
        <p:nvPicPr>
          <p:cNvPr id="8" name="Inhaltsplatzhalter 7">
            <a:extLst>
              <a:ext uri="{FF2B5EF4-FFF2-40B4-BE49-F238E27FC236}">
                <a16:creationId xmlns:a16="http://schemas.microsoft.com/office/drawing/2014/main" id="{8EC5DBFF-AA5B-2219-8B0C-D40880279122}"/>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903154" y="1825625"/>
            <a:ext cx="3719692" cy="4351338"/>
          </a:xfrm>
          <a:prstGeom prst="rect">
            <a:avLst/>
          </a:prstGeom>
        </p:spPr>
      </p:pic>
    </p:spTree>
    <p:extLst>
      <p:ext uri="{BB962C8B-B14F-4D97-AF65-F5344CB8AC3E}">
        <p14:creationId xmlns:p14="http://schemas.microsoft.com/office/powerpoint/2010/main" val="661984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2F14B0-946F-02F6-D699-4AF259630035}"/>
              </a:ext>
            </a:extLst>
          </p:cNvPr>
          <p:cNvSpPr>
            <a:spLocks noGrp="1"/>
          </p:cNvSpPr>
          <p:nvPr>
            <p:ph type="title"/>
          </p:nvPr>
        </p:nvSpPr>
        <p:spPr/>
        <p:txBody>
          <a:bodyPr>
            <a:noAutofit/>
          </a:bodyPr>
          <a:lstStyle/>
          <a:p>
            <a:pPr algn="ctr"/>
            <a:r>
              <a:rPr lang="de-DE" sz="3600" b="1" dirty="0"/>
              <a:t>Ausstellung im Rahmen der CHINA TIME Hamburg, Rathaus Reinbek, Hamburg Stadtzentrum</a:t>
            </a:r>
          </a:p>
        </p:txBody>
      </p:sp>
      <p:pic>
        <p:nvPicPr>
          <p:cNvPr id="12" name="Inhaltsplatzhalter 11">
            <a:extLst>
              <a:ext uri="{FF2B5EF4-FFF2-40B4-BE49-F238E27FC236}">
                <a16:creationId xmlns:a16="http://schemas.microsoft.com/office/drawing/2014/main" id="{8454DC64-0F6B-7351-C421-2B64C5B7BE95}"/>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0304" y="1988840"/>
            <a:ext cx="6045696" cy="4030464"/>
          </a:xfrm>
          <a:prstGeom prst="rect">
            <a:avLst/>
          </a:prstGeom>
        </p:spPr>
      </p:pic>
      <p:sp>
        <p:nvSpPr>
          <p:cNvPr id="14" name="Inhaltsplatzhalter 13">
            <a:extLst>
              <a:ext uri="{FF2B5EF4-FFF2-40B4-BE49-F238E27FC236}">
                <a16:creationId xmlns:a16="http://schemas.microsoft.com/office/drawing/2014/main" id="{4FAADB76-7C4C-D3EA-9C34-559BA61193BB}"/>
              </a:ext>
            </a:extLst>
          </p:cNvPr>
          <p:cNvSpPr>
            <a:spLocks noGrp="1"/>
          </p:cNvSpPr>
          <p:nvPr>
            <p:ph sz="half" idx="1"/>
          </p:nvPr>
        </p:nvSpPr>
        <p:spPr>
          <a:xfrm>
            <a:off x="1631504" y="5157191"/>
            <a:ext cx="4388296" cy="1019771"/>
          </a:xfrm>
        </p:spPr>
        <p:txBody>
          <a:bodyPr/>
          <a:lstStyle/>
          <a:p>
            <a:r>
              <a:rPr lang="de-DE" dirty="0"/>
              <a:t>  </a:t>
            </a:r>
          </a:p>
        </p:txBody>
      </p:sp>
      <p:pic>
        <p:nvPicPr>
          <p:cNvPr id="16" name="Grafik 15">
            <a:extLst>
              <a:ext uri="{FF2B5EF4-FFF2-40B4-BE49-F238E27FC236}">
                <a16:creationId xmlns:a16="http://schemas.microsoft.com/office/drawing/2014/main" id="{8230E921-5E7E-DE81-CCF4-B04841E6FE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6304" y="1988840"/>
            <a:ext cx="6045696" cy="4030464"/>
          </a:xfrm>
          <a:prstGeom prst="rect">
            <a:avLst/>
          </a:prstGeom>
        </p:spPr>
      </p:pic>
    </p:spTree>
    <p:extLst>
      <p:ext uri="{BB962C8B-B14F-4D97-AF65-F5344CB8AC3E}">
        <p14:creationId xmlns:p14="http://schemas.microsoft.com/office/powerpoint/2010/main" val="2048288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BB65FE-C9DA-3132-38A3-E356A9EA02F6}"/>
              </a:ext>
            </a:extLst>
          </p:cNvPr>
          <p:cNvSpPr>
            <a:spLocks noGrp="1"/>
          </p:cNvSpPr>
          <p:nvPr>
            <p:ph type="title"/>
          </p:nvPr>
        </p:nvSpPr>
        <p:spPr>
          <a:xfrm>
            <a:off x="838200" y="365125"/>
            <a:ext cx="10515600" cy="903635"/>
          </a:xfrm>
        </p:spPr>
        <p:txBody>
          <a:bodyPr>
            <a:normAutofit/>
          </a:bodyPr>
          <a:lstStyle/>
          <a:p>
            <a:pPr algn="ctr"/>
            <a:r>
              <a:rPr lang="de-DE" sz="3600" b="1" dirty="0"/>
              <a:t>1988 - Moderne basiert aus der Tradition -  2050ff</a:t>
            </a:r>
          </a:p>
        </p:txBody>
      </p:sp>
      <p:pic>
        <p:nvPicPr>
          <p:cNvPr id="6" name="Inhaltsplatzhalter 5">
            <a:extLst>
              <a:ext uri="{FF2B5EF4-FFF2-40B4-BE49-F238E27FC236}">
                <a16:creationId xmlns:a16="http://schemas.microsoft.com/office/drawing/2014/main" id="{10D462AA-2429-B083-483F-9B5233213610}"/>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7408" y="1268760"/>
            <a:ext cx="4104456" cy="2704092"/>
          </a:xfrm>
          <a:prstGeom prst="rect">
            <a:avLst/>
          </a:prstGeom>
        </p:spPr>
      </p:pic>
      <p:pic>
        <p:nvPicPr>
          <p:cNvPr id="7" name="Inhaltsplatzhalter 5">
            <a:extLst>
              <a:ext uri="{FF2B5EF4-FFF2-40B4-BE49-F238E27FC236}">
                <a16:creationId xmlns:a16="http://schemas.microsoft.com/office/drawing/2014/main" id="{67F1097B-CEC4-369B-DD7E-10A44430C6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4132913"/>
            <a:ext cx="4033664" cy="2653813"/>
          </a:xfrm>
          <a:prstGeom prst="rect">
            <a:avLst/>
          </a:prstGeom>
        </p:spPr>
      </p:pic>
      <p:pic>
        <p:nvPicPr>
          <p:cNvPr id="8" name="Inhaltsplatzhalter 7">
            <a:extLst>
              <a:ext uri="{FF2B5EF4-FFF2-40B4-BE49-F238E27FC236}">
                <a16:creationId xmlns:a16="http://schemas.microsoft.com/office/drawing/2014/main" id="{BA841F8A-7D9F-BECA-224B-C9E1B0D07043}"/>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6325058" y="1196753"/>
            <a:ext cx="4276879" cy="2776100"/>
          </a:xfrm>
          <a:prstGeom prst="rect">
            <a:avLst/>
          </a:prstGeom>
        </p:spPr>
      </p:pic>
      <p:pic>
        <p:nvPicPr>
          <p:cNvPr id="9" name="Inhaltsplatzhalter 7">
            <a:extLst>
              <a:ext uri="{FF2B5EF4-FFF2-40B4-BE49-F238E27FC236}">
                <a16:creationId xmlns:a16="http://schemas.microsoft.com/office/drawing/2014/main" id="{84634B01-D7BF-5141-965D-4789AFED2C9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28048" y="4149263"/>
            <a:ext cx="4084748" cy="2701058"/>
          </a:xfrm>
          <a:prstGeom prst="rect">
            <a:avLst/>
          </a:prstGeom>
        </p:spPr>
      </p:pic>
    </p:spTree>
    <p:extLst>
      <p:ext uri="{BB962C8B-B14F-4D97-AF65-F5344CB8AC3E}">
        <p14:creationId xmlns:p14="http://schemas.microsoft.com/office/powerpoint/2010/main" val="2742454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3A355-FD97-078A-624A-6B16437435B9}"/>
              </a:ext>
            </a:extLst>
          </p:cNvPr>
          <p:cNvSpPr>
            <a:spLocks noGrp="1"/>
          </p:cNvSpPr>
          <p:nvPr>
            <p:ph type="title"/>
          </p:nvPr>
        </p:nvSpPr>
        <p:spPr>
          <a:xfrm>
            <a:off x="838200" y="116633"/>
            <a:ext cx="10515600" cy="1008112"/>
          </a:xfrm>
        </p:spPr>
        <p:txBody>
          <a:bodyPr/>
          <a:lstStyle/>
          <a:p>
            <a:pPr algn="ctr"/>
            <a:r>
              <a:rPr lang="de-DE" b="1" dirty="0"/>
              <a:t>1988/89 Exkursionen</a:t>
            </a:r>
          </a:p>
        </p:txBody>
      </p:sp>
      <p:pic>
        <p:nvPicPr>
          <p:cNvPr id="4" name="Grafik 3">
            <a:extLst>
              <a:ext uri="{FF2B5EF4-FFF2-40B4-BE49-F238E27FC236}">
                <a16:creationId xmlns:a16="http://schemas.microsoft.com/office/drawing/2014/main" id="{3EAFF9DF-7410-76F4-1037-DC954ADD19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3270" y="907373"/>
            <a:ext cx="4034713" cy="2737651"/>
          </a:xfrm>
          <a:prstGeom prst="rect">
            <a:avLst/>
          </a:prstGeom>
        </p:spPr>
      </p:pic>
      <p:pic>
        <p:nvPicPr>
          <p:cNvPr id="6" name="Grafik 5">
            <a:extLst>
              <a:ext uri="{FF2B5EF4-FFF2-40B4-BE49-F238E27FC236}">
                <a16:creationId xmlns:a16="http://schemas.microsoft.com/office/drawing/2014/main" id="{F6F745B4-BAA7-2368-8055-83CF0EF1BF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84019" y="948404"/>
            <a:ext cx="4025852" cy="2847416"/>
          </a:xfrm>
          <a:prstGeom prst="rect">
            <a:avLst/>
          </a:prstGeom>
        </p:spPr>
      </p:pic>
      <p:pic>
        <p:nvPicPr>
          <p:cNvPr id="8" name="Grafik 7">
            <a:extLst>
              <a:ext uri="{FF2B5EF4-FFF2-40B4-BE49-F238E27FC236}">
                <a16:creationId xmlns:a16="http://schemas.microsoft.com/office/drawing/2014/main" id="{4AF7FA35-A52D-654C-C675-927F933DA7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9492" y="3771058"/>
            <a:ext cx="4135623" cy="2965601"/>
          </a:xfrm>
          <a:prstGeom prst="rect">
            <a:avLst/>
          </a:prstGeom>
        </p:spPr>
      </p:pic>
      <p:pic>
        <p:nvPicPr>
          <p:cNvPr id="9" name="Grafik 8">
            <a:extLst>
              <a:ext uri="{FF2B5EF4-FFF2-40B4-BE49-F238E27FC236}">
                <a16:creationId xmlns:a16="http://schemas.microsoft.com/office/drawing/2014/main" id="{EB165AF7-1F0F-4153-621B-05B6959735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32017" y="3926985"/>
            <a:ext cx="4060491" cy="2798446"/>
          </a:xfrm>
          <a:prstGeom prst="rect">
            <a:avLst/>
          </a:prstGeom>
        </p:spPr>
      </p:pic>
    </p:spTree>
    <p:extLst>
      <p:ext uri="{BB962C8B-B14F-4D97-AF65-F5344CB8AC3E}">
        <p14:creationId xmlns:p14="http://schemas.microsoft.com/office/powerpoint/2010/main" val="2530074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752BFE3-AEB2-F78E-2FEA-9CFDF1F329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9376" y="203991"/>
            <a:ext cx="4932131" cy="3225009"/>
          </a:xfrm>
          <a:prstGeom prst="rect">
            <a:avLst/>
          </a:prstGeom>
        </p:spPr>
      </p:pic>
      <p:pic>
        <p:nvPicPr>
          <p:cNvPr id="5" name="Grafik 4">
            <a:extLst>
              <a:ext uri="{FF2B5EF4-FFF2-40B4-BE49-F238E27FC236}">
                <a16:creationId xmlns:a16="http://schemas.microsoft.com/office/drawing/2014/main" id="{86518873-09EF-9074-6E37-F070E6A232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51984" y="215404"/>
            <a:ext cx="4920116" cy="3225009"/>
          </a:xfrm>
          <a:prstGeom prst="rect">
            <a:avLst/>
          </a:prstGeom>
        </p:spPr>
      </p:pic>
      <p:pic>
        <p:nvPicPr>
          <p:cNvPr id="9" name="Grafik 8">
            <a:extLst>
              <a:ext uri="{FF2B5EF4-FFF2-40B4-BE49-F238E27FC236}">
                <a16:creationId xmlns:a16="http://schemas.microsoft.com/office/drawing/2014/main" id="{91A91F9F-A3AB-D59C-512F-1B88655A68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51984" y="3601044"/>
            <a:ext cx="4920116" cy="3249602"/>
          </a:xfrm>
          <a:prstGeom prst="rect">
            <a:avLst/>
          </a:prstGeom>
        </p:spPr>
      </p:pic>
      <p:pic>
        <p:nvPicPr>
          <p:cNvPr id="11" name="Grafik 10">
            <a:extLst>
              <a:ext uri="{FF2B5EF4-FFF2-40B4-BE49-F238E27FC236}">
                <a16:creationId xmlns:a16="http://schemas.microsoft.com/office/drawing/2014/main" id="{694C790F-054E-4A35-0394-E6AE305F17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9376" y="3601044"/>
            <a:ext cx="4932130" cy="3253468"/>
          </a:xfrm>
          <a:prstGeom prst="rect">
            <a:avLst/>
          </a:prstGeom>
        </p:spPr>
      </p:pic>
    </p:spTree>
    <p:extLst>
      <p:ext uri="{BB962C8B-B14F-4D97-AF65-F5344CB8AC3E}">
        <p14:creationId xmlns:p14="http://schemas.microsoft.com/office/powerpoint/2010/main" val="20752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55C5281-7264-DDEC-EB91-12F31EC12F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9416" y="112645"/>
            <a:ext cx="4896544" cy="3246427"/>
          </a:xfrm>
          <a:prstGeom prst="rect">
            <a:avLst/>
          </a:prstGeom>
        </p:spPr>
      </p:pic>
      <p:pic>
        <p:nvPicPr>
          <p:cNvPr id="5" name="Grafik 4">
            <a:extLst>
              <a:ext uri="{FF2B5EF4-FFF2-40B4-BE49-F238E27FC236}">
                <a16:creationId xmlns:a16="http://schemas.microsoft.com/office/drawing/2014/main" id="{34694BD7-2C3E-88DA-59C9-C61658A75B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2064" y="112645"/>
            <a:ext cx="4819619" cy="3199382"/>
          </a:xfrm>
          <a:prstGeom prst="rect">
            <a:avLst/>
          </a:prstGeom>
        </p:spPr>
      </p:pic>
      <p:pic>
        <p:nvPicPr>
          <p:cNvPr id="7" name="Grafik 6">
            <a:extLst>
              <a:ext uri="{FF2B5EF4-FFF2-40B4-BE49-F238E27FC236}">
                <a16:creationId xmlns:a16="http://schemas.microsoft.com/office/drawing/2014/main" id="{C4FDB3CB-5A11-F6E0-0A31-6D4D67DF78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4223" y="3498929"/>
            <a:ext cx="4896544" cy="3250447"/>
          </a:xfrm>
          <a:prstGeom prst="rect">
            <a:avLst/>
          </a:prstGeom>
        </p:spPr>
      </p:pic>
      <p:pic>
        <p:nvPicPr>
          <p:cNvPr id="9" name="Grafik 8">
            <a:extLst>
              <a:ext uri="{FF2B5EF4-FFF2-40B4-BE49-F238E27FC236}">
                <a16:creationId xmlns:a16="http://schemas.microsoft.com/office/drawing/2014/main" id="{B66F22AB-8E15-B795-ED09-999E38529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72065" y="3429000"/>
            <a:ext cx="4819618" cy="3152418"/>
          </a:xfrm>
          <a:prstGeom prst="rect">
            <a:avLst/>
          </a:prstGeom>
        </p:spPr>
      </p:pic>
    </p:spTree>
    <p:extLst>
      <p:ext uri="{BB962C8B-B14F-4D97-AF65-F5344CB8AC3E}">
        <p14:creationId xmlns:p14="http://schemas.microsoft.com/office/powerpoint/2010/main" val="1165029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6BDF56-B5B9-55BD-C0AC-0B3D7B46D3FA}"/>
              </a:ext>
            </a:extLst>
          </p:cNvPr>
          <p:cNvSpPr>
            <a:spLocks noGrp="1"/>
          </p:cNvSpPr>
          <p:nvPr>
            <p:ph type="title"/>
          </p:nvPr>
        </p:nvSpPr>
        <p:spPr>
          <a:xfrm>
            <a:off x="838200" y="-315415"/>
            <a:ext cx="10515600" cy="2006104"/>
          </a:xfrm>
        </p:spPr>
        <p:txBody>
          <a:bodyPr>
            <a:normAutofit/>
          </a:bodyPr>
          <a:lstStyle/>
          <a:p>
            <a:pPr algn="ctr"/>
            <a:r>
              <a:rPr lang="de-DE" sz="4000" b="1" dirty="0"/>
              <a:t>1989 Exkursion nach  </a:t>
            </a:r>
            <a:r>
              <a:rPr lang="de-DE" sz="4000" b="1" dirty="0" err="1"/>
              <a:t>Xishuhuangnanna</a:t>
            </a:r>
            <a:br>
              <a:rPr lang="de-DE" sz="4000" b="1" dirty="0"/>
            </a:br>
            <a:r>
              <a:rPr lang="de-DE" sz="4000" b="1" dirty="0"/>
              <a:t>Auf den Spuren von Jin </a:t>
            </a:r>
            <a:r>
              <a:rPr lang="de-DE" sz="4000" b="1" dirty="0" err="1"/>
              <a:t>Yias</a:t>
            </a:r>
            <a:r>
              <a:rPr lang="de-DE" sz="4000" b="1" dirty="0"/>
              <a:t> frühen Zeichnungen</a:t>
            </a:r>
          </a:p>
        </p:txBody>
      </p:sp>
      <p:pic>
        <p:nvPicPr>
          <p:cNvPr id="12" name="Inhaltsplatzhalter 11">
            <a:extLst>
              <a:ext uri="{FF2B5EF4-FFF2-40B4-BE49-F238E27FC236}">
                <a16:creationId xmlns:a16="http://schemas.microsoft.com/office/drawing/2014/main" id="{6B3F9D99-9A63-61A1-38F7-E17613E90C87}"/>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8938680" y="1304555"/>
            <a:ext cx="2023305" cy="2858549"/>
          </a:xfrm>
          <a:prstGeom prst="rect">
            <a:avLst/>
          </a:prstGeom>
        </p:spPr>
      </p:pic>
      <p:pic>
        <p:nvPicPr>
          <p:cNvPr id="10" name="Inhaltsplatzhalter 9">
            <a:extLst>
              <a:ext uri="{FF2B5EF4-FFF2-40B4-BE49-F238E27FC236}">
                <a16:creationId xmlns:a16="http://schemas.microsoft.com/office/drawing/2014/main" id="{FE99CCCF-578F-8265-26EC-EB3A462A8C57}"/>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528048" y="4189744"/>
            <a:ext cx="3195037" cy="2397787"/>
          </a:xfrm>
          <a:prstGeom prst="rect">
            <a:avLst/>
          </a:prstGeom>
        </p:spPr>
      </p:pic>
      <p:pic>
        <p:nvPicPr>
          <p:cNvPr id="14" name="Grafik 13">
            <a:extLst>
              <a:ext uri="{FF2B5EF4-FFF2-40B4-BE49-F238E27FC236}">
                <a16:creationId xmlns:a16="http://schemas.microsoft.com/office/drawing/2014/main" id="{77AC819E-D514-2FED-9041-762A433EFD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55840" y="1216307"/>
            <a:ext cx="2073708" cy="2858550"/>
          </a:xfrm>
          <a:prstGeom prst="rect">
            <a:avLst/>
          </a:prstGeom>
        </p:spPr>
      </p:pic>
      <p:pic>
        <p:nvPicPr>
          <p:cNvPr id="16" name="Grafik 15">
            <a:extLst>
              <a:ext uri="{FF2B5EF4-FFF2-40B4-BE49-F238E27FC236}">
                <a16:creationId xmlns:a16="http://schemas.microsoft.com/office/drawing/2014/main" id="{8AC0A077-5AA1-6D57-1EB1-20811B883E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12455" y="4166457"/>
            <a:ext cx="3175433" cy="2343210"/>
          </a:xfrm>
          <a:prstGeom prst="rect">
            <a:avLst/>
          </a:prstGeom>
        </p:spPr>
      </p:pic>
      <p:pic>
        <p:nvPicPr>
          <p:cNvPr id="18" name="Grafik 17">
            <a:extLst>
              <a:ext uri="{FF2B5EF4-FFF2-40B4-BE49-F238E27FC236}">
                <a16:creationId xmlns:a16="http://schemas.microsoft.com/office/drawing/2014/main" id="{33D38AFF-E6FC-FDDB-464D-58573944E8A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58477" y="1221662"/>
            <a:ext cx="2141693" cy="2853195"/>
          </a:xfrm>
          <a:prstGeom prst="rect">
            <a:avLst/>
          </a:prstGeom>
        </p:spPr>
      </p:pic>
    </p:spTree>
    <p:extLst>
      <p:ext uri="{BB962C8B-B14F-4D97-AF65-F5344CB8AC3E}">
        <p14:creationId xmlns:p14="http://schemas.microsoft.com/office/powerpoint/2010/main" val="516021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DD6610-D831-6D46-B073-E84E45DF477D}"/>
              </a:ext>
            </a:extLst>
          </p:cNvPr>
          <p:cNvSpPr>
            <a:spLocks noGrp="1"/>
          </p:cNvSpPr>
          <p:nvPr>
            <p:ph type="title"/>
          </p:nvPr>
        </p:nvSpPr>
        <p:spPr/>
        <p:txBody>
          <a:bodyPr/>
          <a:lstStyle/>
          <a:p>
            <a:pPr algn="ctr"/>
            <a:r>
              <a:rPr lang="de-DE" b="1" dirty="0"/>
              <a:t>Shanghai </a:t>
            </a:r>
            <a:r>
              <a:rPr lang="de-DE" b="1" dirty="0" err="1"/>
              <a:t>Biannale</a:t>
            </a:r>
            <a:r>
              <a:rPr lang="de-DE" b="1" dirty="0"/>
              <a:t> 2002</a:t>
            </a:r>
          </a:p>
        </p:txBody>
      </p:sp>
      <p:pic>
        <p:nvPicPr>
          <p:cNvPr id="4" name="Grafik 3">
            <a:extLst>
              <a:ext uri="{FF2B5EF4-FFF2-40B4-BE49-F238E27FC236}">
                <a16:creationId xmlns:a16="http://schemas.microsoft.com/office/drawing/2014/main" id="{64660DC5-CBA8-1D6A-3304-81DE6630BA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155" y="1561051"/>
            <a:ext cx="12083845" cy="4597526"/>
          </a:xfrm>
          <a:prstGeom prst="rect">
            <a:avLst/>
          </a:prstGeom>
        </p:spPr>
      </p:pic>
    </p:spTree>
    <p:extLst>
      <p:ext uri="{BB962C8B-B14F-4D97-AF65-F5344CB8AC3E}">
        <p14:creationId xmlns:p14="http://schemas.microsoft.com/office/powerpoint/2010/main" val="3442019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1C7D5-44F8-5AFD-45BD-2EE1F14E726D}"/>
              </a:ext>
            </a:extLst>
          </p:cNvPr>
          <p:cNvSpPr>
            <a:spLocks noGrp="1"/>
          </p:cNvSpPr>
          <p:nvPr>
            <p:ph type="title"/>
          </p:nvPr>
        </p:nvSpPr>
        <p:spPr/>
        <p:txBody>
          <a:bodyPr/>
          <a:lstStyle/>
          <a:p>
            <a:pPr algn="ctr"/>
            <a:r>
              <a:rPr lang="de-DE" b="1" dirty="0"/>
              <a:t>2003/2004 Chinator für Hamburg</a:t>
            </a:r>
          </a:p>
        </p:txBody>
      </p:sp>
      <p:pic>
        <p:nvPicPr>
          <p:cNvPr id="6" name="Inhaltsplatzhalter 5">
            <a:extLst>
              <a:ext uri="{FF2B5EF4-FFF2-40B4-BE49-F238E27FC236}">
                <a16:creationId xmlns:a16="http://schemas.microsoft.com/office/drawing/2014/main" id="{1A73032F-C4C7-F159-055E-3CBDA2FBC3D8}"/>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238019" y="1825625"/>
            <a:ext cx="5934181" cy="4046033"/>
          </a:xfrm>
          <a:prstGeom prst="rect">
            <a:avLst/>
          </a:prstGeom>
        </p:spPr>
      </p:pic>
      <p:sp>
        <p:nvSpPr>
          <p:cNvPr id="4" name="Inhaltsplatzhalter 3">
            <a:extLst>
              <a:ext uri="{FF2B5EF4-FFF2-40B4-BE49-F238E27FC236}">
                <a16:creationId xmlns:a16="http://schemas.microsoft.com/office/drawing/2014/main" id="{BAD000ED-59C6-66AC-C229-C50FC520156F}"/>
              </a:ext>
            </a:extLst>
          </p:cNvPr>
          <p:cNvSpPr>
            <a:spLocks noGrp="1"/>
          </p:cNvSpPr>
          <p:nvPr>
            <p:ph sz="half" idx="2"/>
          </p:nvPr>
        </p:nvSpPr>
        <p:spPr/>
        <p:txBody>
          <a:bodyPr/>
          <a:lstStyle/>
          <a:p>
            <a:r>
              <a:rPr lang="de-DE" b="1" dirty="0"/>
              <a:t>Das Kunstprojekt für den Chinatower Hamburg-Harburg an der Shanghaier Tongji-Universität basierte auf der Grundidee einer symbolischen Verbindung zwischen Ost und West durch Kunst.</a:t>
            </a:r>
            <a:endParaRPr lang="de-DE" dirty="0"/>
          </a:p>
        </p:txBody>
      </p:sp>
    </p:spTree>
    <p:extLst>
      <p:ext uri="{BB962C8B-B14F-4D97-AF65-F5344CB8AC3E}">
        <p14:creationId xmlns:p14="http://schemas.microsoft.com/office/powerpoint/2010/main" val="3214132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B52252-709B-77FB-A781-86123CD85818}"/>
              </a:ext>
            </a:extLst>
          </p:cNvPr>
          <p:cNvSpPr>
            <a:spLocks noGrp="1"/>
          </p:cNvSpPr>
          <p:nvPr>
            <p:ph type="title"/>
          </p:nvPr>
        </p:nvSpPr>
        <p:spPr/>
        <p:txBody>
          <a:bodyPr/>
          <a:lstStyle/>
          <a:p>
            <a:r>
              <a:rPr lang="de-DE" b="1" dirty="0"/>
              <a:t>2004 Ausstellungsreihe Tongji in Deutschland</a:t>
            </a:r>
          </a:p>
        </p:txBody>
      </p:sp>
      <p:pic>
        <p:nvPicPr>
          <p:cNvPr id="4" name="Grafik 3">
            <a:extLst>
              <a:ext uri="{FF2B5EF4-FFF2-40B4-BE49-F238E27FC236}">
                <a16:creationId xmlns:a16="http://schemas.microsoft.com/office/drawing/2014/main" id="{BD819AFA-937A-12A3-84D8-243BE71484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5780" y="1919288"/>
            <a:ext cx="5570220" cy="4587240"/>
          </a:xfrm>
          <a:prstGeom prst="rect">
            <a:avLst/>
          </a:prstGeom>
        </p:spPr>
      </p:pic>
      <p:pic>
        <p:nvPicPr>
          <p:cNvPr id="6" name="Grafik 5">
            <a:extLst>
              <a:ext uri="{FF2B5EF4-FFF2-40B4-BE49-F238E27FC236}">
                <a16:creationId xmlns:a16="http://schemas.microsoft.com/office/drawing/2014/main" id="{B9916405-31E1-88FD-E8B4-754C51517D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95226" y="1888348"/>
            <a:ext cx="5547360" cy="4815840"/>
          </a:xfrm>
          <a:prstGeom prst="rect">
            <a:avLst/>
          </a:prstGeom>
        </p:spPr>
      </p:pic>
    </p:spTree>
    <p:extLst>
      <p:ext uri="{BB962C8B-B14F-4D97-AF65-F5344CB8AC3E}">
        <p14:creationId xmlns:p14="http://schemas.microsoft.com/office/powerpoint/2010/main" val="516439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F7EE2-B169-DF21-242E-66C78AFDBD9E}"/>
              </a:ext>
            </a:extLst>
          </p:cNvPr>
          <p:cNvSpPr>
            <a:spLocks noGrp="1"/>
          </p:cNvSpPr>
          <p:nvPr>
            <p:ph type="title"/>
          </p:nvPr>
        </p:nvSpPr>
        <p:spPr/>
        <p:txBody>
          <a:bodyPr>
            <a:normAutofit/>
          </a:bodyPr>
          <a:lstStyle/>
          <a:p>
            <a:pPr algn="ctr"/>
            <a:r>
              <a:rPr lang="de-DE" sz="2800" b="1" dirty="0">
                <a:hlinkClick r:id="rId2">
                  <a:extLst>
                    <a:ext uri="{A12FA001-AC4F-418D-AE19-62706E023703}">
                      <ahyp:hlinkClr xmlns:ahyp="http://schemas.microsoft.com/office/drawing/2018/hyperlinkcolor" val="tx"/>
                    </a:ext>
                  </a:extLst>
                </a:hlinkClick>
              </a:rPr>
              <a:t>27. September bis 18. Oktober 2006:</a:t>
            </a:r>
            <a:br>
              <a:rPr lang="de-DE" sz="2800" b="1" dirty="0">
                <a:hlinkClick r:id="rId2">
                  <a:extLst>
                    <a:ext uri="{A12FA001-AC4F-418D-AE19-62706E023703}">
                      <ahyp:hlinkClr xmlns:ahyp="http://schemas.microsoft.com/office/drawing/2018/hyperlinkcolor" val="tx"/>
                    </a:ext>
                  </a:extLst>
                </a:hlinkClick>
              </a:rPr>
            </a:br>
            <a:r>
              <a:rPr lang="de-DE" sz="2800" b="1" dirty="0">
                <a:hlinkClick r:id="rId2">
                  <a:extLst>
                    <a:ext uri="{A12FA001-AC4F-418D-AE19-62706E023703}">
                      <ahyp:hlinkClr xmlns:ahyp="http://schemas.microsoft.com/office/drawing/2018/hyperlinkcolor" val="tx"/>
                    </a:ext>
                  </a:extLst>
                </a:hlinkClick>
              </a:rPr>
              <a:t>"Shanghai </a:t>
            </a:r>
            <a:r>
              <a:rPr lang="de-DE" sz="2800" b="1" dirty="0" err="1">
                <a:hlinkClick r:id="rId2">
                  <a:extLst>
                    <a:ext uri="{A12FA001-AC4F-418D-AE19-62706E023703}">
                      <ahyp:hlinkClr xmlns:ahyp="http://schemas.microsoft.com/office/drawing/2018/hyperlinkcolor" val="tx"/>
                    </a:ext>
                  </a:extLst>
                </a:hlinkClick>
              </a:rPr>
              <a:t>meets</a:t>
            </a:r>
            <a:r>
              <a:rPr lang="de-DE" sz="2800" b="1" dirty="0">
                <a:hlinkClick r:id="rId2">
                  <a:extLst>
                    <a:ext uri="{A12FA001-AC4F-418D-AE19-62706E023703}">
                      <ahyp:hlinkClr xmlns:ahyp="http://schemas.microsoft.com/office/drawing/2018/hyperlinkcolor" val="tx"/>
                    </a:ext>
                  </a:extLst>
                </a:hlinkClick>
              </a:rPr>
              <a:t> Hamburg", Ausstellung zur "CHINA TIME" mit Professoren der Tongji-Uni in der Hamburger Galerie Claudius</a:t>
            </a:r>
            <a:endParaRPr lang="de-DE" sz="2800" b="1" dirty="0"/>
          </a:p>
        </p:txBody>
      </p:sp>
      <p:pic>
        <p:nvPicPr>
          <p:cNvPr id="6" name="Inhaltsplatzhalter 5">
            <a:extLst>
              <a:ext uri="{FF2B5EF4-FFF2-40B4-BE49-F238E27FC236}">
                <a16:creationId xmlns:a16="http://schemas.microsoft.com/office/drawing/2014/main" id="{50DF68F2-3C0C-63F9-665C-957327385562}"/>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838200" y="2058194"/>
            <a:ext cx="5181600" cy="3886200"/>
          </a:xfrm>
          <a:prstGeom prst="rect">
            <a:avLst/>
          </a:prstGeom>
        </p:spPr>
      </p:pic>
      <p:pic>
        <p:nvPicPr>
          <p:cNvPr id="8" name="Inhaltsplatzhalter 7">
            <a:extLst>
              <a:ext uri="{FF2B5EF4-FFF2-40B4-BE49-F238E27FC236}">
                <a16:creationId xmlns:a16="http://schemas.microsoft.com/office/drawing/2014/main" id="{2A3F7B44-576C-08CA-18E0-C9F090AAB1DA}"/>
              </a:ext>
            </a:extLst>
          </p:cNvPr>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6172200" y="2058194"/>
            <a:ext cx="5181600" cy="3886200"/>
          </a:xfrm>
          <a:prstGeom prst="rect">
            <a:avLst/>
          </a:prstGeom>
        </p:spPr>
      </p:pic>
    </p:spTree>
    <p:extLst>
      <p:ext uri="{BB962C8B-B14F-4D97-AF65-F5344CB8AC3E}">
        <p14:creationId xmlns:p14="http://schemas.microsoft.com/office/powerpoint/2010/main" val="959144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5157011-7651-68C0-38A4-E51689F066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384" y="157782"/>
            <a:ext cx="4371815" cy="3271218"/>
          </a:xfrm>
          <a:prstGeom prst="rect">
            <a:avLst/>
          </a:prstGeom>
        </p:spPr>
      </p:pic>
      <p:pic>
        <p:nvPicPr>
          <p:cNvPr id="5" name="Grafik 4">
            <a:extLst>
              <a:ext uri="{FF2B5EF4-FFF2-40B4-BE49-F238E27FC236}">
                <a16:creationId xmlns:a16="http://schemas.microsoft.com/office/drawing/2014/main" id="{8F8091D6-0340-B8F4-4369-075FCD63D6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60096" y="127256"/>
            <a:ext cx="4371816" cy="3271219"/>
          </a:xfrm>
          <a:prstGeom prst="rect">
            <a:avLst/>
          </a:prstGeom>
        </p:spPr>
      </p:pic>
      <p:pic>
        <p:nvPicPr>
          <p:cNvPr id="7" name="Grafik 6">
            <a:extLst>
              <a:ext uri="{FF2B5EF4-FFF2-40B4-BE49-F238E27FC236}">
                <a16:creationId xmlns:a16="http://schemas.microsoft.com/office/drawing/2014/main" id="{3D63C714-D560-D40B-E0DA-B3B35637AC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1384" y="3580760"/>
            <a:ext cx="4371815" cy="3278861"/>
          </a:xfrm>
          <a:prstGeom prst="rect">
            <a:avLst/>
          </a:prstGeom>
        </p:spPr>
      </p:pic>
      <p:pic>
        <p:nvPicPr>
          <p:cNvPr id="9" name="Grafik 8">
            <a:extLst>
              <a:ext uri="{FF2B5EF4-FFF2-40B4-BE49-F238E27FC236}">
                <a16:creationId xmlns:a16="http://schemas.microsoft.com/office/drawing/2014/main" id="{34FC5B28-06C1-D8A4-E470-B1EA19B6A35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60095" y="3563960"/>
            <a:ext cx="4399599" cy="3299699"/>
          </a:xfrm>
          <a:prstGeom prst="rect">
            <a:avLst/>
          </a:prstGeom>
        </p:spPr>
      </p:pic>
    </p:spTree>
    <p:extLst>
      <p:ext uri="{BB962C8B-B14F-4D97-AF65-F5344CB8AC3E}">
        <p14:creationId xmlns:p14="http://schemas.microsoft.com/office/powerpoint/2010/main" val="3809381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A9507-1F95-EF05-44CB-C92C2E828E08}"/>
              </a:ext>
            </a:extLst>
          </p:cNvPr>
          <p:cNvSpPr>
            <a:spLocks noGrp="1"/>
          </p:cNvSpPr>
          <p:nvPr>
            <p:ph type="title"/>
          </p:nvPr>
        </p:nvSpPr>
        <p:spPr>
          <a:xfrm>
            <a:off x="838200" y="188641"/>
            <a:ext cx="10515600" cy="648072"/>
          </a:xfrm>
        </p:spPr>
        <p:txBody>
          <a:bodyPr>
            <a:normAutofit fontScale="90000"/>
          </a:bodyPr>
          <a:lstStyle/>
          <a:p>
            <a:pPr algn="ctr"/>
            <a:r>
              <a:rPr lang="de-DE" b="1" dirty="0"/>
              <a:t>2025 Besuch in Shanghai</a:t>
            </a:r>
          </a:p>
        </p:txBody>
      </p:sp>
      <p:pic>
        <p:nvPicPr>
          <p:cNvPr id="6" name="Inhaltsplatzhalter 5">
            <a:extLst>
              <a:ext uri="{FF2B5EF4-FFF2-40B4-BE49-F238E27FC236}">
                <a16:creationId xmlns:a16="http://schemas.microsoft.com/office/drawing/2014/main" id="{7CDCAB57-8054-2F9E-4E28-110533BA4A71}"/>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686419" y="800169"/>
            <a:ext cx="3888432" cy="2916324"/>
          </a:xfrm>
          <a:prstGeom prst="rect">
            <a:avLst/>
          </a:prstGeom>
        </p:spPr>
      </p:pic>
      <p:pic>
        <p:nvPicPr>
          <p:cNvPr id="10" name="Grafik 9">
            <a:extLst>
              <a:ext uri="{FF2B5EF4-FFF2-40B4-BE49-F238E27FC236}">
                <a16:creationId xmlns:a16="http://schemas.microsoft.com/office/drawing/2014/main" id="{AE610C7C-1D6E-54CE-D12F-0119A8753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7511" y="3861049"/>
            <a:ext cx="3888432" cy="2916324"/>
          </a:xfrm>
          <a:prstGeom prst="rect">
            <a:avLst/>
          </a:prstGeom>
        </p:spPr>
      </p:pic>
      <p:pic>
        <p:nvPicPr>
          <p:cNvPr id="12" name="Grafik 11">
            <a:extLst>
              <a:ext uri="{FF2B5EF4-FFF2-40B4-BE49-F238E27FC236}">
                <a16:creationId xmlns:a16="http://schemas.microsoft.com/office/drawing/2014/main" id="{53270DFD-2F3B-29E9-5D54-0A5D4D81BF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17147" y="3861049"/>
            <a:ext cx="3888434" cy="2916325"/>
          </a:xfrm>
          <a:prstGeom prst="rect">
            <a:avLst/>
          </a:prstGeom>
        </p:spPr>
      </p:pic>
      <p:pic>
        <p:nvPicPr>
          <p:cNvPr id="16" name="Inhaltsplatzhalter 15">
            <a:extLst>
              <a:ext uri="{FF2B5EF4-FFF2-40B4-BE49-F238E27FC236}">
                <a16:creationId xmlns:a16="http://schemas.microsoft.com/office/drawing/2014/main" id="{E3B7BA47-4EEF-56D2-411C-D827E58D4F71}"/>
              </a:ext>
            </a:extLst>
          </p:cNvPr>
          <p:cNvPicPr>
            <a:picLocks noGrp="1" noChangeAspect="1"/>
          </p:cNvPicPr>
          <p:nvPr>
            <p:ph sz="half" idx="2"/>
          </p:nvPr>
        </p:nvPicPr>
        <p:blipFill>
          <a:blip r:embed="rId5" cstate="email">
            <a:extLst>
              <a:ext uri="{28A0092B-C50C-407E-A947-70E740481C1C}">
                <a14:useLocalDpi xmlns:a14="http://schemas.microsoft.com/office/drawing/2010/main"/>
              </a:ext>
            </a:extLst>
          </a:blip>
          <a:stretch>
            <a:fillRect/>
          </a:stretch>
        </p:blipFill>
        <p:spPr>
          <a:xfrm>
            <a:off x="6617148" y="800168"/>
            <a:ext cx="3888433" cy="2916325"/>
          </a:xfrm>
          <a:prstGeom prst="rect">
            <a:avLst/>
          </a:prstGeom>
        </p:spPr>
      </p:pic>
    </p:spTree>
    <p:extLst>
      <p:ext uri="{BB962C8B-B14F-4D97-AF65-F5344CB8AC3E}">
        <p14:creationId xmlns:p14="http://schemas.microsoft.com/office/powerpoint/2010/main" val="2894667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A1754D-B002-3EA4-6B3F-1BE44693A166}"/>
              </a:ext>
            </a:extLst>
          </p:cNvPr>
          <p:cNvSpPr>
            <a:spLocks noGrp="1"/>
          </p:cNvSpPr>
          <p:nvPr>
            <p:ph type="title"/>
          </p:nvPr>
        </p:nvSpPr>
        <p:spPr/>
        <p:txBody>
          <a:bodyPr/>
          <a:lstStyle/>
          <a:p>
            <a:r>
              <a:rPr lang="de-DE" dirty="0"/>
              <a:t> </a:t>
            </a:r>
          </a:p>
        </p:txBody>
      </p:sp>
      <p:sp>
        <p:nvSpPr>
          <p:cNvPr id="4" name="Inhaltsplatzhalter 3">
            <a:extLst>
              <a:ext uri="{FF2B5EF4-FFF2-40B4-BE49-F238E27FC236}">
                <a16:creationId xmlns:a16="http://schemas.microsoft.com/office/drawing/2014/main" id="{5E64DD0B-E94E-FDBD-6DC8-37BC624E3E19}"/>
              </a:ext>
            </a:extLst>
          </p:cNvPr>
          <p:cNvSpPr>
            <a:spLocks noGrp="1"/>
          </p:cNvSpPr>
          <p:nvPr>
            <p:ph sz="half" idx="2"/>
          </p:nvPr>
        </p:nvSpPr>
        <p:spPr>
          <a:xfrm>
            <a:off x="6172200" y="2548682"/>
            <a:ext cx="5181600" cy="4408709"/>
          </a:xfrm>
        </p:spPr>
        <p:txBody>
          <a:bodyPr>
            <a:normAutofit fontScale="85000" lnSpcReduction="20000"/>
          </a:bodyPr>
          <a:lstStyle/>
          <a:p>
            <a:r>
              <a:rPr lang="de-DE" dirty="0"/>
              <a:t>Das Landport-Projekt in Hamburg setzt mit der markanten Architekturvision „Silkrail“ ein starkes Zukunftssignal. Es verknüpft Logistik, Innovation und neue High-Tech-Arbeitsplätze mit dem Stadtentwicklungsgebiet Oberbillwerder und schafft eine direkte Anbindung an das Bahnterminal Billwerder-Moorfleet als norddeutschen Endpunkt der Neuen Seidenstraße. So entsteht ein moderner Knotenpunkt für urbane Entwicklung, Wirtschaft und internationale Vernetzung. </a:t>
            </a:r>
          </a:p>
        </p:txBody>
      </p:sp>
      <p:sp>
        <p:nvSpPr>
          <p:cNvPr id="6" name="AutoShape 4" descr="11. Hamburger Architektur Sommer | Das Festival der Baukultur | Mai - Juni 2026">
            <a:extLst>
              <a:ext uri="{FF2B5EF4-FFF2-40B4-BE49-F238E27FC236}">
                <a16:creationId xmlns:a16="http://schemas.microsoft.com/office/drawing/2014/main" id="{079AB50D-84B9-D32F-C36C-CB46AB5C6354}"/>
              </a:ext>
            </a:extLst>
          </p:cNvPr>
          <p:cNvSpPr>
            <a:spLocks noGrp="1" noChangeAspect="1" noChangeArrowheads="1"/>
          </p:cNvSpPr>
          <p:nvPr>
            <p:ph sz="half" idx="1"/>
          </p:nvPr>
        </p:nvSpPr>
        <p:spPr bwMode="auto">
          <a:xfrm>
            <a:off x="551384" y="2548683"/>
            <a:ext cx="5181600" cy="362827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85000" lnSpcReduction="20000"/>
          </a:bodyPr>
          <a:lstStyle/>
          <a:p>
            <a:r>
              <a:rPr lang="de-DE" dirty="0"/>
              <a:t>Der Hamburger Architektur Sommer wird seit 1994 in der Regel alle drei Jahre ausgetragen. Er ist als baukulturelle Triennale eine feste Größe im Hamburger Kulturleben. Er ist eine Plattform für eine Vielzahl von Einzelveranstaltungen zu den Themen Architektur, Landschaftsarchitektur, Innenarchitektur, Stadtentwicklung und Ingenieurbau. </a:t>
            </a:r>
          </a:p>
          <a:p>
            <a:endParaRPr lang="de-DE" dirty="0"/>
          </a:p>
          <a:p>
            <a:r>
              <a:rPr lang="de-DE" dirty="0">
                <a:hlinkClick r:id="rId2"/>
              </a:rPr>
              <a:t>www.ludzuweit.de</a:t>
            </a:r>
            <a:r>
              <a:rPr lang="de-DE" dirty="0"/>
              <a:t>, </a:t>
            </a:r>
            <a:r>
              <a:rPr lang="de-DE" dirty="0">
                <a:hlinkClick r:id="rId3"/>
              </a:rPr>
              <a:t>www.silkrail.de</a:t>
            </a:r>
            <a:endParaRPr lang="de-DE" dirty="0"/>
          </a:p>
        </p:txBody>
      </p:sp>
      <p:pic>
        <p:nvPicPr>
          <p:cNvPr id="12" name="Grafik 11">
            <a:extLst>
              <a:ext uri="{FF2B5EF4-FFF2-40B4-BE49-F238E27FC236}">
                <a16:creationId xmlns:a16="http://schemas.microsoft.com/office/drawing/2014/main" id="{000854C1-F59E-E2FC-0FFC-20D527D0A5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99504" y="188640"/>
            <a:ext cx="6816080" cy="2183559"/>
          </a:xfrm>
          <a:prstGeom prst="rect">
            <a:avLst/>
          </a:prstGeom>
        </p:spPr>
      </p:pic>
    </p:spTree>
    <p:extLst>
      <p:ext uri="{BB962C8B-B14F-4D97-AF65-F5344CB8AC3E}">
        <p14:creationId xmlns:p14="http://schemas.microsoft.com/office/powerpoint/2010/main" val="543492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08A785-18FA-C7F4-3410-D46EB9C6110C}"/>
              </a:ext>
            </a:extLst>
          </p:cNvPr>
          <p:cNvSpPr>
            <a:spLocks noGrp="1"/>
          </p:cNvSpPr>
          <p:nvPr>
            <p:ph type="title"/>
          </p:nvPr>
        </p:nvSpPr>
        <p:spPr>
          <a:xfrm>
            <a:off x="838200" y="365125"/>
            <a:ext cx="11015464" cy="1325563"/>
          </a:xfrm>
        </p:spPr>
        <p:txBody>
          <a:bodyPr/>
          <a:lstStyle/>
          <a:p>
            <a:r>
              <a:rPr lang="de-DE" b="1" dirty="0"/>
              <a:t>Ausstellung Hamburger Architektursommer 2026</a:t>
            </a:r>
            <a:endParaRPr lang="de-DE" dirty="0"/>
          </a:p>
        </p:txBody>
      </p:sp>
      <p:sp>
        <p:nvSpPr>
          <p:cNvPr id="3" name="Inhaltsplatzhalter 2">
            <a:extLst>
              <a:ext uri="{FF2B5EF4-FFF2-40B4-BE49-F238E27FC236}">
                <a16:creationId xmlns:a16="http://schemas.microsoft.com/office/drawing/2014/main" id="{DF1BC273-AF8E-AB74-58B4-1EF69C0853D3}"/>
              </a:ext>
            </a:extLst>
          </p:cNvPr>
          <p:cNvSpPr>
            <a:spLocks noGrp="1"/>
          </p:cNvSpPr>
          <p:nvPr>
            <p:ph sz="half" idx="1"/>
          </p:nvPr>
        </p:nvSpPr>
        <p:spPr/>
        <p:txBody>
          <a:bodyPr>
            <a:normAutofit fontScale="77500" lnSpcReduction="20000"/>
          </a:bodyPr>
          <a:lstStyle/>
          <a:p>
            <a:r>
              <a:rPr lang="de-DE" b="1" dirty="0"/>
              <a:t>Silkrail Shanghai-Hamburg</a:t>
            </a:r>
            <a:br>
              <a:rPr lang="de-DE" b="1" dirty="0"/>
            </a:br>
            <a:r>
              <a:rPr lang="de-DE" b="1" dirty="0"/>
              <a:t>Ausstellung "</a:t>
            </a:r>
            <a:r>
              <a:rPr lang="de-DE" b="1" dirty="0" err="1"/>
              <a:t>Landport</a:t>
            </a:r>
            <a:r>
              <a:rPr lang="de-DE" b="1" dirty="0"/>
              <a:t> Hamburg“</a:t>
            </a:r>
          </a:p>
          <a:p>
            <a:r>
              <a:rPr lang="de-DE" dirty="0"/>
              <a:t>Das Landport-Projekt in Hamburg setzt mit der markanten Architekturvision „Silkrail“ ein starkes Zukunftssignal. Es verknüpft Logistik, Innovation und neue High-Tech-Arbeitsplätze mit dem Stadtentwicklungsgebiet Oberbillwerder und schafft eine direkte Anbindung an das Bahnterminal Billwerder-Moorfleet als norddeutschen Endpunkt der Neuen Seidenstraße. So entsteht ein moderner Knotenpunkt für urbane Entwicklung, Wirtschaft und internationale Vernetzung.</a:t>
            </a:r>
          </a:p>
        </p:txBody>
      </p:sp>
      <p:pic>
        <p:nvPicPr>
          <p:cNvPr id="6" name="Inhaltsplatzhalter 5">
            <a:extLst>
              <a:ext uri="{FF2B5EF4-FFF2-40B4-BE49-F238E27FC236}">
                <a16:creationId xmlns:a16="http://schemas.microsoft.com/office/drawing/2014/main" id="{973E623A-1B3B-31B9-FD88-15E237BE995B}"/>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934530" y="1690688"/>
            <a:ext cx="5919134" cy="4109199"/>
          </a:xfrm>
          <a:prstGeom prst="rect">
            <a:avLst/>
          </a:prstGeom>
        </p:spPr>
      </p:pic>
    </p:spTree>
    <p:extLst>
      <p:ext uri="{BB962C8B-B14F-4D97-AF65-F5344CB8AC3E}">
        <p14:creationId xmlns:p14="http://schemas.microsoft.com/office/powerpoint/2010/main" val="1052037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4D163-911A-E4F8-D0E2-A71A25D6049A}"/>
              </a:ext>
            </a:extLst>
          </p:cNvPr>
          <p:cNvSpPr>
            <a:spLocks noGrp="1"/>
          </p:cNvSpPr>
          <p:nvPr>
            <p:ph type="title"/>
          </p:nvPr>
        </p:nvSpPr>
        <p:spPr/>
        <p:txBody>
          <a:bodyPr/>
          <a:lstStyle/>
          <a:p>
            <a:pPr algn="ctr"/>
            <a:r>
              <a:rPr lang="de-DE" b="1" dirty="0"/>
              <a:t>Ausstellung zum Jubiläum in Hamburg</a:t>
            </a:r>
          </a:p>
        </p:txBody>
      </p:sp>
      <p:pic>
        <p:nvPicPr>
          <p:cNvPr id="6" name="Inhaltsplatzhalter 5">
            <a:extLst>
              <a:ext uri="{FF2B5EF4-FFF2-40B4-BE49-F238E27FC236}">
                <a16:creationId xmlns:a16="http://schemas.microsoft.com/office/drawing/2014/main" id="{32F49BCE-E29A-2668-4E99-96B2259F431F}"/>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79376" y="2348880"/>
            <a:ext cx="5181600" cy="2936105"/>
          </a:xfrm>
          <a:prstGeom prst="rect">
            <a:avLst/>
          </a:prstGeom>
        </p:spPr>
      </p:pic>
      <p:sp>
        <p:nvSpPr>
          <p:cNvPr id="4" name="Inhaltsplatzhalter 3">
            <a:extLst>
              <a:ext uri="{FF2B5EF4-FFF2-40B4-BE49-F238E27FC236}">
                <a16:creationId xmlns:a16="http://schemas.microsoft.com/office/drawing/2014/main" id="{FA66CBCA-652E-4592-592E-0C6A9A15A0FC}"/>
              </a:ext>
            </a:extLst>
          </p:cNvPr>
          <p:cNvSpPr>
            <a:spLocks noGrp="1"/>
          </p:cNvSpPr>
          <p:nvPr>
            <p:ph sz="half" idx="2"/>
          </p:nvPr>
        </p:nvSpPr>
        <p:spPr/>
        <p:txBody>
          <a:bodyPr/>
          <a:lstStyle/>
          <a:p>
            <a:r>
              <a:rPr lang="de-DE" dirty="0"/>
              <a:t>Zum 40jährigen Jubiläum der Shanghai-Hamburger Städtepartnerschaft</a:t>
            </a:r>
          </a:p>
          <a:p>
            <a:r>
              <a:rPr lang="de-DE" dirty="0"/>
              <a:t>40 Jahre Künstlerfreundschaft Shanghai-Hamburg </a:t>
            </a:r>
            <a:br>
              <a:rPr lang="de-DE" dirty="0"/>
            </a:br>
            <a:r>
              <a:rPr lang="de-DE" dirty="0"/>
              <a:t>eine poetische eurasische Kulturgeschichte</a:t>
            </a:r>
          </a:p>
          <a:p>
            <a:r>
              <a:rPr lang="de-DE" dirty="0"/>
              <a:t>Alte Druckerei Hamburg Ottensen</a:t>
            </a:r>
          </a:p>
          <a:p>
            <a:r>
              <a:rPr lang="de-DE" dirty="0"/>
              <a:t>September 2026</a:t>
            </a:r>
          </a:p>
        </p:txBody>
      </p:sp>
    </p:spTree>
    <p:extLst>
      <p:ext uri="{BB962C8B-B14F-4D97-AF65-F5344CB8AC3E}">
        <p14:creationId xmlns:p14="http://schemas.microsoft.com/office/powerpoint/2010/main" val="75833000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399</Words>
  <Application>Microsoft Office PowerPoint</Application>
  <PresentationFormat>Breitbild</PresentationFormat>
  <Paragraphs>42</Paragraphs>
  <Slides>23</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23</vt:i4>
      </vt:variant>
    </vt:vector>
  </HeadingPairs>
  <TitlesOfParts>
    <vt:vector size="27" baseType="lpstr">
      <vt:lpstr>Arial</vt:lpstr>
      <vt:lpstr>Calibri</vt:lpstr>
      <vt:lpstr>Calibri Light</vt:lpstr>
      <vt:lpstr>Office</vt:lpstr>
      <vt:lpstr>40 Jahre Shanghai-Hamburg</vt:lpstr>
      <vt:lpstr>PowerPoint-Präsentation</vt:lpstr>
      <vt:lpstr>1988 – Shanghai – eine Stadt im Aufbruch  </vt:lpstr>
      <vt:lpstr>  </vt:lpstr>
      <vt:lpstr>  </vt:lpstr>
      <vt:lpstr>PowerPoint-Präsentation</vt:lpstr>
      <vt:lpstr>PowerPoint-Präsentation</vt:lpstr>
      <vt:lpstr>Prof. Jin Yia auf den Spuren des Bauhauses</vt:lpstr>
      <vt:lpstr>Ausstellung im Rahmen der CHINA TIME Hamburg, Rathaus Reinbek, Hamburg Stadtzentrum</vt:lpstr>
      <vt:lpstr>1988 - Moderne basiert aus der Tradition -  2050ff</vt:lpstr>
      <vt:lpstr>1988/89 Exkursionen</vt:lpstr>
      <vt:lpstr>PowerPoint-Präsentation</vt:lpstr>
      <vt:lpstr>PowerPoint-Präsentation</vt:lpstr>
      <vt:lpstr>1989 Exkursion nach  Xishuhuangnanna Auf den Spuren von Jin Yias frühen Zeichnungen</vt:lpstr>
      <vt:lpstr>Shanghai Biannale 2002</vt:lpstr>
      <vt:lpstr>2003/2004 Chinator für Hamburg</vt:lpstr>
      <vt:lpstr>2004 Ausstellungsreihe Tongji in Deutschland</vt:lpstr>
      <vt:lpstr>27. September bis 18. Oktober 2006: "Shanghai meets Hamburg", Ausstellung zur "CHINA TIME" mit Professoren der Tongji-Uni in der Hamburger Galerie Claudius</vt:lpstr>
      <vt:lpstr>PowerPoint-Präsentation</vt:lpstr>
      <vt:lpstr>2025 Besuch in Shanghai</vt:lpstr>
      <vt:lpstr> </vt:lpstr>
      <vt:lpstr>Ausstellung Hamburger Architektursommer 2026</vt:lpstr>
      <vt:lpstr>Ausstellung zum Jubiläum in Hamburg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Kiefer</dc:creator>
  <cp:lastModifiedBy>Thomas Kiefer</cp:lastModifiedBy>
  <cp:revision>5</cp:revision>
  <dcterms:created xsi:type="dcterms:W3CDTF">2026-04-12T11:29:57Z</dcterms:created>
  <dcterms:modified xsi:type="dcterms:W3CDTF">2026-04-15T05:46:54Z</dcterms:modified>
</cp:coreProperties>
</file>